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87B74-36A0-F7FA-BFAF-E6FC51AD1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32ADF-EEC8-EFF9-A8CE-E222208C1F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A4B0B-5742-A534-6021-DB94E9787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A2CF8-B4F5-3D16-C91B-55972DEBD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0636A-7A0C-A1D7-2AA1-0135E62D3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386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79C5A-5513-EC84-0242-47886B043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5AD529-9216-5842-FFDE-860F60636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AB55E-F623-962C-7784-2B8D3605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1DB66-54CC-6C94-CF97-F532CC7DD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39491-1C6E-440A-33A3-5DF203ECE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81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B90B44-8586-1FAC-AB5A-53290FC49F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36617-8155-EF27-FAF4-2F41E6605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8E62B-23D0-09A8-AF50-BA40A9575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2B410-F506-2079-758D-E3E925136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5AC21-9B03-C847-81F5-3532215F2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6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7E4EE-715F-3501-E2ED-32D46272C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6AE76-4CA4-DBD2-4819-A4613B579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DE036-3375-10BD-738F-A56143EB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F3E52-ED0F-0BAA-149E-3167978DB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82F95-C0D1-8E73-5CC4-F2D286B47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01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2AA4F-38D9-CB72-4013-07E73545C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004D3B-075A-E4C9-E126-883A8571F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12654-45D4-3085-F1F3-B15FB6386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6C4BA-1840-CF3A-F5FF-08D01E154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4B36C-DA89-74BA-0307-160DA713A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112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BB2EF-45B1-C939-A940-9C93DEC2E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AF446-F29B-40AD-B6E9-447942763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A18AE-6393-1560-BC96-CD51A7AFE9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BFE56D-BA5E-9AC7-868D-81D5CA01F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5FE9B-9B1B-7AF6-4307-6BC8BAA97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DDBA2-CF4B-30B4-0626-F91A2220F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320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775BE-8FA7-D4CB-7E0F-04CDAEB9A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96BEE-E73E-402F-E96F-935AD9FD8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2E3AED-463F-4479-AEDB-14E0FF3F3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394581-3671-6497-FA50-3C6CA10DE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77665C-EC95-ACF8-EE40-36F6D48468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73B44A-46DF-545D-4492-FF1884F11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3DDF38-D739-2524-81C4-B3A6BF4F0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73C1B-CC15-B442-6603-B26DECB9D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91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91C3-32F6-B256-7B2C-77856A540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AB7415-5EEE-5756-D79D-754CAE162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8382F-6ECD-EC1C-6A3D-E4A661FAF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0B60DD-0BE0-A024-5597-13EE6859A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67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FA4E4D-2D6C-D606-84D4-8FAE6CB2B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383992-3410-E7F5-64AF-C6D03C401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8AB226-84AE-F165-4ACD-076C1F268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20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BFCD6-05F3-E019-A815-06633F4D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EF47B-ACB9-2B15-B249-3C20E3663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309245-01FD-C8D8-C967-97D34DBBA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681929-5567-4421-A3E6-A1CC369DD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CD5A7A-B33D-82B7-DD66-4C3EC03FB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DA40C4-5795-8B7F-8EC3-D9F9687D1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8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96433-B362-59A2-4316-9CF4A7F7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6DCFDA-1C22-2601-2913-0E1F2F814E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4029F7-2E31-6D57-059B-ED51D2046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244B6-8535-5A04-B46B-39BB57EE9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F6F59-590A-4603-4EE6-E334CE845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602C2-2F34-09F2-3AF3-4CD45E9AF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912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B39C16-B4CE-3174-41FD-A40734AD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500AC-1539-005B-8DEA-A7000B2B6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495E0-C2F4-242A-97F4-CF024D3A8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9207C0-4033-49FB-80A0-03AD5A44370C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6D4D2-90A8-2BB8-AE6B-22B3CC84DB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7AEA4-6885-5310-B6FD-639B10751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452649-34E4-4DAD-9DD7-A886D87E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05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olourful Circle Lights">
            <a:extLst>
              <a:ext uri="{FF2B5EF4-FFF2-40B4-BE49-F238E27FC236}">
                <a16:creationId xmlns:a16="http://schemas.microsoft.com/office/drawing/2014/main" id="{3B496D93-21BE-2BAE-070F-F3806E3152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35" r="1" b="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C41DA4-9C77-FEFB-34E2-7623B225E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Retinal Fundus Image Segmentation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98268-4054-83B1-9787-1E4A55A99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Presented by – Varshith gundla</a:t>
            </a:r>
          </a:p>
        </p:txBody>
      </p:sp>
    </p:spTree>
    <p:extLst>
      <p:ext uri="{BB962C8B-B14F-4D97-AF65-F5344CB8AC3E}">
        <p14:creationId xmlns:p14="http://schemas.microsoft.com/office/powerpoint/2010/main" val="199682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8BE13-95C1-486E-213A-710D8B901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BF82E-CAA0-FA63-F892-A857C43AF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Our project focuses on the development of a model for segmenting retinal fundus images into vessels and background. The primary objective is to aid in the analysis of retinal images for medical diagnosis and treatment planning.</a:t>
            </a:r>
          </a:p>
        </p:txBody>
      </p:sp>
      <p:pic>
        <p:nvPicPr>
          <p:cNvPr id="5" name="Picture 4" descr="Phoroptor">
            <a:extLst>
              <a:ext uri="{FF2B5EF4-FFF2-40B4-BE49-F238E27FC236}">
                <a16:creationId xmlns:a16="http://schemas.microsoft.com/office/drawing/2014/main" id="{358F6080-5F69-7F04-6EC4-E72434C487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12" r="7287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376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CA6A67-B53E-55AB-B6FD-907D61ADC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Dataset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916EE-63C0-FFC1-FDB1-81B2CC39A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We utilized the DRIVE dataset, consisting of retinal fundus images paired with manually annotated vessel masks. The dataset provides a diverse range of images capturing various retinal conditions.</a:t>
            </a:r>
          </a:p>
        </p:txBody>
      </p:sp>
      <p:pic>
        <p:nvPicPr>
          <p:cNvPr id="5" name="Picture 4" descr="A long row of satellite dishes in the sunset">
            <a:extLst>
              <a:ext uri="{FF2B5EF4-FFF2-40B4-BE49-F238E27FC236}">
                <a16:creationId xmlns:a16="http://schemas.microsoft.com/office/drawing/2014/main" id="{C6ED5C28-44E0-BDFB-997D-D7E4051342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75" r="9124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80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F73DE-4734-F193-DFBA-A1F1288B8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Model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7A048-F390-3849-E834-84B3383C7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Our model architecture integrates the EfficientNetB0 backbone with a custom U-Net architecture. This design allows for efficient feature extraction and precise segmentation of retinal vessels.</a:t>
            </a:r>
          </a:p>
          <a:p>
            <a:r>
              <a:rPr lang="en-US" sz="2000"/>
              <a:t>An attention mechanism is incorporated to enhance the model's focus on relevant image regions, leading to improved segmentation accuracy.</a:t>
            </a:r>
          </a:p>
        </p:txBody>
      </p:sp>
      <p:pic>
        <p:nvPicPr>
          <p:cNvPr id="5" name="Picture 4" descr="Wooden block pieces">
            <a:extLst>
              <a:ext uri="{FF2B5EF4-FFF2-40B4-BE49-F238E27FC236}">
                <a16:creationId xmlns:a16="http://schemas.microsoft.com/office/drawing/2014/main" id="{82608438-D95D-DDD2-A1E1-227EB22133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16" r="38728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326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458676-7E40-2CA0-CC4D-73AB8DBCA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Training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3CC17-1A46-4709-8DDE-216F31C86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During training, the model learns to segment retinal vessels by minimizing the binary cross-entropy loss function.</a:t>
            </a:r>
          </a:p>
          <a:p>
            <a:r>
              <a:rPr lang="en-US" sz="2000"/>
              <a:t>The training and validation loss were monitored over epochs, as depicted in the visualization below. The model demonstrates consistent improvement in performance over time.</a:t>
            </a:r>
          </a:p>
        </p:txBody>
      </p:sp>
      <p:pic>
        <p:nvPicPr>
          <p:cNvPr id="5" name="Picture 4" descr="Dumbbell rack at gym">
            <a:extLst>
              <a:ext uri="{FF2B5EF4-FFF2-40B4-BE49-F238E27FC236}">
                <a16:creationId xmlns:a16="http://schemas.microsoft.com/office/drawing/2014/main" id="{5C7AB265-0BC9-E88B-62A5-7E7DBB5CCA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71" r="35556" b="-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417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649C91A9-84E7-4BF0-9026-62F01380D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252CF6-3D62-3C56-6FCC-C5DA5806A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762001"/>
            <a:ext cx="4080362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Results - Sample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163B8-09F3-0E66-BB86-D76960FB3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3" y="2470244"/>
            <a:ext cx="4080361" cy="3769834"/>
          </a:xfrm>
        </p:spPr>
        <p:txBody>
          <a:bodyPr anchor="ctr">
            <a:normAutofit/>
          </a:bodyPr>
          <a:lstStyle/>
          <a:p>
            <a:r>
              <a:rPr lang="en-US" sz="2000"/>
              <a:t>Here, we present a sample retinal fundus image alongside its corresponding true mask and predicted mask. The visualization showcases the effectiveness of our segmentation model in accurately delineating retinal vessels.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47378D-AD27-45D0-8C1C-5B1098DCC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799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77800" dist="215900" dir="8520000" sx="94000" sy="94000" algn="t" rotWithShape="0">
              <a:srgbClr val="000000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D907A-3AFB-8760-1B1C-98B409188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02119"/>
            <a:ext cx="5334197" cy="265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994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9E6671AF-110C-4E4D-BEB4-1323A3136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F9E5E-34DC-F1F6-C5BD-BF1EF75AC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310895"/>
            <a:ext cx="4889190" cy="2121408"/>
          </a:xfrm>
        </p:spPr>
        <p:txBody>
          <a:bodyPr anchor="ctr">
            <a:normAutofit/>
          </a:bodyPr>
          <a:lstStyle/>
          <a:p>
            <a:r>
              <a:rPr lang="en-US" sz="4000"/>
              <a:t>Results - Predicted Masks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B2172-36C3-DA05-8601-BEA450B58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8878" y="310896"/>
            <a:ext cx="5257800" cy="2121407"/>
          </a:xfrm>
        </p:spPr>
        <p:txBody>
          <a:bodyPr anchor="ctr">
            <a:normAutofit/>
          </a:bodyPr>
          <a:lstStyle/>
          <a:p>
            <a:r>
              <a:rPr lang="en-US" sz="1900"/>
              <a:t>Multiple retinal fundus images are displayed alongside their predicted masks. The brightness of the predicted masks has been adjusted for better visualization.</a:t>
            </a:r>
          </a:p>
          <a:p>
            <a:r>
              <a:rPr lang="en-US" sz="1900"/>
              <a:t>The predicted masks demonstrate the model's ability to accurately segment retinal vessels across different images and conditions.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E3B059-1C70-3771-3719-B872381022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78"/>
          <a:stretch/>
        </p:blipFill>
        <p:spPr>
          <a:xfrm>
            <a:off x="20" y="2743201"/>
            <a:ext cx="12191979" cy="4114799"/>
          </a:xfrm>
          <a:prstGeom prst="rect">
            <a:avLst/>
          </a:prstGeom>
          <a:effectLst>
            <a:innerShdw blurRad="190500" dist="127000" dir="16200000">
              <a:prstClr val="black">
                <a:alpha val="19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4290637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E6671AF-110C-4E4D-BEB4-1323A3136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6F55DA-9D03-805B-C595-449A5AFCC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310895"/>
            <a:ext cx="4889190" cy="2121408"/>
          </a:xfrm>
        </p:spPr>
        <p:txBody>
          <a:bodyPr anchor="ctr">
            <a:normAutofit/>
          </a:bodyPr>
          <a:lstStyle/>
          <a:p>
            <a:r>
              <a:rPr lang="en-US" sz="400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0D77A-9A4A-1C5C-C68A-E745F6674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8878" y="310896"/>
            <a:ext cx="5257800" cy="2121407"/>
          </a:xfrm>
        </p:spPr>
        <p:txBody>
          <a:bodyPr anchor="ctr">
            <a:normAutofit/>
          </a:bodyPr>
          <a:lstStyle/>
          <a:p>
            <a:r>
              <a:rPr lang="en-US" sz="2000"/>
              <a:t>Our project successfully achieves the objective of developing a segmentation model for retinal fundus images. The model shows promising results in accurately identifying retinal vessels, which can greatly assist in medical diagnosis and treatment planning.</a:t>
            </a: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86707CA7-F88C-F2E3-2C54-CADED2029F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64" b="31074"/>
          <a:stretch/>
        </p:blipFill>
        <p:spPr>
          <a:xfrm>
            <a:off x="20" y="2743201"/>
            <a:ext cx="12191979" cy="4114799"/>
          </a:xfrm>
          <a:prstGeom prst="rect">
            <a:avLst/>
          </a:prstGeom>
          <a:effectLst>
            <a:innerShdw blurRad="190500" dist="127000" dir="16200000">
              <a:prstClr val="black">
                <a:alpha val="19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382482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300</Words>
  <Application>Microsoft Office PowerPoint</Application>
  <PresentationFormat>Widescreen</PresentationFormat>
  <Paragraphs>19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Retinal Fundus Image Segmentation</vt:lpstr>
      <vt:lpstr>Introduction</vt:lpstr>
      <vt:lpstr>Dataset Overview</vt:lpstr>
      <vt:lpstr>Model Architecture</vt:lpstr>
      <vt:lpstr>Training Process</vt:lpstr>
      <vt:lpstr>Results - Sample Image</vt:lpstr>
      <vt:lpstr>Results - Predicted Masks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Retinal Fundus Image Segmentation</dc:title>
  <dc:creator>REVANTH PAINENI</dc:creator>
  <cp:lastModifiedBy>REVANTH PAINENI</cp:lastModifiedBy>
  <cp:revision>1</cp:revision>
  <dcterms:created xsi:type="dcterms:W3CDTF">2024-04-25T21:39:22Z</dcterms:created>
  <dcterms:modified xsi:type="dcterms:W3CDTF">2024-05-02T02:33:32Z</dcterms:modified>
</cp:coreProperties>
</file>

<file path=docProps/thumbnail.jpeg>
</file>